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0" r:id="rId14"/>
    <p:sldId id="273" r:id="rId15"/>
    <p:sldId id="271" r:id="rId16"/>
    <p:sldId id="274" r:id="rId17"/>
    <p:sldId id="275" r:id="rId18"/>
    <p:sldId id="277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16C088-95C3-4999-8020-E9362512E69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D600DC-44FC-45C2-97CF-04128C7335B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2"/>
                </a:solidFill>
              </a:rPr>
              <a:t>Микротрубочки </a:t>
            </a:r>
            <a:r>
              <a:rPr lang="ru-RU" sz="4400" dirty="0" err="1" smtClean="0">
                <a:solidFill>
                  <a:schemeClr val="bg2"/>
                </a:solidFill>
              </a:rPr>
              <a:t>Микрофиламенты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4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Микротрубочке в клетке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560840" cy="4968552"/>
          </a:xfrm>
        </p:spPr>
      </p:pic>
    </p:spTree>
    <p:extLst>
      <p:ext uri="{BB962C8B-B14F-4D97-AF65-F5344CB8AC3E}">
        <p14:creationId xmlns:p14="http://schemas.microsoft.com/office/powerpoint/2010/main" val="7967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75"/>
            <a:ext cx="7178150" cy="3325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7032"/>
            <a:ext cx="4671636" cy="29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2"/>
                </a:solidFill>
                <a:cs typeface="Andalus" pitchFamily="18" charset="-78"/>
              </a:rPr>
              <a:t>Микрофиламенты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341567" cy="6624736"/>
          </a:xfrm>
        </p:spPr>
      </p:pic>
    </p:spTree>
    <p:extLst>
      <p:ext uri="{BB962C8B-B14F-4D97-AF65-F5344CB8AC3E}">
        <p14:creationId xmlns:p14="http://schemas.microsoft.com/office/powerpoint/2010/main" val="24534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522"/>
            <a:ext cx="806489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solidFill>
                  <a:srgbClr val="7030A0"/>
                </a:solidFill>
              </a:rPr>
              <a:t>М</a:t>
            </a:r>
            <a:r>
              <a:rPr lang="ru-RU" sz="3600" dirty="0" err="1" smtClean="0">
                <a:solidFill>
                  <a:srgbClr val="7030A0"/>
                </a:solidFill>
              </a:rPr>
              <a:t>икрофиламенты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Нередко </a:t>
            </a:r>
            <a:r>
              <a:rPr lang="ru-RU" sz="1800" dirty="0" err="1">
                <a:solidFill>
                  <a:srgbClr val="00B050"/>
                </a:solidFill>
              </a:rPr>
              <a:t>микрофиламенты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образуют сплетения или пучки </a:t>
            </a:r>
            <a:r>
              <a:rPr lang="ru-RU" sz="1800" dirty="0">
                <a:solidFill>
                  <a:srgbClr val="00B050"/>
                </a:solidFill>
              </a:rPr>
              <a:t>непосредственно под плазматической мембраной, а также на поверхности раздела между подвижной и неподвижной цитоплазмой (в растительных клетках, где наблюдается </a:t>
            </a:r>
            <a:r>
              <a:rPr lang="ru-RU" sz="1800" dirty="0" err="1">
                <a:solidFill>
                  <a:srgbClr val="00B050"/>
                </a:solidFill>
              </a:rPr>
              <a:t>циклоз</a:t>
            </a:r>
            <a:r>
              <a:rPr lang="ru-RU" sz="1800" dirty="0">
                <a:solidFill>
                  <a:srgbClr val="00B050"/>
                </a:solidFill>
              </a:rPr>
              <a:t>). По-видимому, </a:t>
            </a:r>
            <a:r>
              <a:rPr lang="ru-RU" sz="1800" dirty="0" err="1">
                <a:solidFill>
                  <a:srgbClr val="00B050"/>
                </a:solidFill>
              </a:rPr>
              <a:t>микрофиламенты</a:t>
            </a:r>
            <a:r>
              <a:rPr lang="ru-RU" sz="1800" dirty="0">
                <a:solidFill>
                  <a:srgbClr val="00B050"/>
                </a:solidFill>
              </a:rPr>
              <a:t> участвуют также в </a:t>
            </a:r>
            <a:r>
              <a:rPr lang="ru-RU" sz="1800" dirty="0" err="1">
                <a:solidFill>
                  <a:srgbClr val="00B050"/>
                </a:solidFill>
              </a:rPr>
              <a:t>эндоцитозе</a:t>
            </a:r>
            <a:r>
              <a:rPr lang="ru-RU" sz="1800" dirty="0">
                <a:solidFill>
                  <a:srgbClr val="00B050"/>
                </a:solidFill>
              </a:rPr>
              <a:t> и </a:t>
            </a:r>
            <a:r>
              <a:rPr lang="ru-RU" sz="1800" dirty="0" err="1">
                <a:solidFill>
                  <a:srgbClr val="00B050"/>
                </a:solidFill>
              </a:rPr>
              <a:t>экзоцитозе</a:t>
            </a:r>
            <a:r>
              <a:rPr lang="ru-RU" sz="1800" dirty="0">
                <a:solidFill>
                  <a:srgbClr val="00B050"/>
                </a:solidFill>
              </a:rPr>
              <a:t>. В клетке обнаруживаются также и нити миозина (другого важного мышечного белка), хотя количество их значительно меньше. Взаимодействие актина и миозина лежит в основе сокращения </a:t>
            </a:r>
            <a:r>
              <a:rPr lang="ru-RU" sz="1800" dirty="0" smtClean="0">
                <a:solidFill>
                  <a:srgbClr val="00B050"/>
                </a:solidFill>
              </a:rPr>
              <a:t>мышц). </a:t>
            </a:r>
            <a:r>
              <a:rPr lang="ru-RU" sz="1800" dirty="0">
                <a:solidFill>
                  <a:srgbClr val="00B050"/>
                </a:solidFill>
              </a:rPr>
              <a:t>Это обстоятельство наряду с другими данными указывает, что </a:t>
            </a:r>
            <a:r>
              <a:rPr lang="ru-RU" sz="1800" dirty="0">
                <a:solidFill>
                  <a:srgbClr val="FF0000"/>
                </a:solidFill>
              </a:rPr>
              <a:t>роль </a:t>
            </a:r>
            <a:r>
              <a:rPr lang="ru-RU" sz="1800" dirty="0" err="1">
                <a:solidFill>
                  <a:srgbClr val="FF0000"/>
                </a:solidFill>
              </a:rPr>
              <a:t>микрофиламентов</a:t>
            </a:r>
            <a:r>
              <a:rPr lang="ru-RU" sz="1800" dirty="0">
                <a:solidFill>
                  <a:srgbClr val="FF0000"/>
                </a:solidFill>
              </a:rPr>
              <a:t> в клетке связана с движением </a:t>
            </a:r>
            <a:r>
              <a:rPr lang="ru-RU" sz="1800" dirty="0">
                <a:solidFill>
                  <a:srgbClr val="00B050"/>
                </a:solidFill>
              </a:rPr>
              <a:t>(либо всей клетки в целом, либо отдельных ее структур внутри нее). Правда, движение это регулируется не совсем так, как в мышце, В некоторых случаях функционируют одни только </a:t>
            </a:r>
            <a:r>
              <a:rPr lang="ru-RU" sz="1800" dirty="0" err="1">
                <a:solidFill>
                  <a:srgbClr val="00B050"/>
                </a:solidFill>
              </a:rPr>
              <a:t>актиновые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err="1">
                <a:solidFill>
                  <a:srgbClr val="00B050"/>
                </a:solidFill>
              </a:rPr>
              <a:t>филаменты</a:t>
            </a:r>
            <a:r>
              <a:rPr lang="ru-RU" sz="1800" dirty="0">
                <a:solidFill>
                  <a:srgbClr val="00B050"/>
                </a:solidFill>
              </a:rPr>
              <a:t>, а в других - актин вместе с миозином. Последнее характерно, например, для </a:t>
            </a:r>
            <a:r>
              <a:rPr lang="ru-RU" sz="1800" dirty="0" smtClean="0">
                <a:solidFill>
                  <a:srgbClr val="00B050"/>
                </a:solidFill>
              </a:rPr>
              <a:t>микроворсинок). </a:t>
            </a:r>
            <a:r>
              <a:rPr lang="ru-RU" sz="1800" dirty="0">
                <a:solidFill>
                  <a:srgbClr val="00B050"/>
                </a:solidFill>
              </a:rPr>
              <a:t>В клетках, которым свойственно движение, сборка и разрушение </a:t>
            </a:r>
            <a:r>
              <a:rPr lang="ru-RU" sz="1800" dirty="0" err="1">
                <a:solidFill>
                  <a:srgbClr val="00B050"/>
                </a:solidFill>
              </a:rPr>
              <a:t>микрофиламентов</a:t>
            </a:r>
            <a:r>
              <a:rPr lang="ru-RU" sz="1800" dirty="0">
                <a:solidFill>
                  <a:srgbClr val="00B050"/>
                </a:solidFill>
              </a:rPr>
              <a:t> идут непрерывно. </a:t>
            </a:r>
            <a:endParaRPr lang="ru-RU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Электронная фотография </a:t>
            </a:r>
            <a:r>
              <a:rPr lang="ru-RU" sz="3600" dirty="0" err="1" smtClean="0">
                <a:solidFill>
                  <a:schemeClr val="bg2"/>
                </a:solidFill>
              </a:rPr>
              <a:t>микрофиламентов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6741908" cy="4800600"/>
          </a:xfrm>
        </p:spPr>
      </p:pic>
    </p:spTree>
    <p:extLst>
      <p:ext uri="{BB962C8B-B14F-4D97-AF65-F5344CB8AC3E}">
        <p14:creationId xmlns:p14="http://schemas.microsoft.com/office/powerpoint/2010/main" val="41636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8" y="116632"/>
            <a:ext cx="882791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Промежуточные </a:t>
            </a:r>
            <a:r>
              <a:rPr lang="ru-RU" b="1" dirty="0" err="1">
                <a:solidFill>
                  <a:srgbClr val="00B0F0"/>
                </a:solidFill>
              </a:rPr>
              <a:t>филаменты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Третью группу структур составляют, как указывалось выше, промежуточные </a:t>
            </a:r>
            <a:r>
              <a:rPr lang="ru-RU" dirty="0" err="1">
                <a:solidFill>
                  <a:srgbClr val="00B0F0"/>
                </a:solidFill>
              </a:rPr>
              <a:t>филаменты</a:t>
            </a:r>
            <a:r>
              <a:rPr lang="ru-RU" dirty="0">
                <a:solidFill>
                  <a:srgbClr val="00B0F0"/>
                </a:solidFill>
              </a:rPr>
              <a:t> (8-10 </a:t>
            </a:r>
            <a:r>
              <a:rPr lang="ru-RU" dirty="0" err="1">
                <a:solidFill>
                  <a:srgbClr val="00B0F0"/>
                </a:solidFill>
              </a:rPr>
              <a:t>нм</a:t>
            </a:r>
            <a:r>
              <a:rPr lang="ru-RU" dirty="0">
                <a:solidFill>
                  <a:srgbClr val="00B0F0"/>
                </a:solidFill>
              </a:rPr>
              <a:t> в диаметре). Эти </a:t>
            </a:r>
            <a:r>
              <a:rPr lang="ru-RU" dirty="0" err="1">
                <a:solidFill>
                  <a:srgbClr val="00B0F0"/>
                </a:solidFill>
              </a:rPr>
              <a:t>филаменты</a:t>
            </a:r>
            <a:r>
              <a:rPr lang="ru-RU" dirty="0">
                <a:solidFill>
                  <a:srgbClr val="00B0F0"/>
                </a:solidFill>
              </a:rPr>
              <a:t> тоже играют роль в движении и участвуют в образовании </a:t>
            </a:r>
            <a:r>
              <a:rPr lang="ru-RU" dirty="0" err="1">
                <a:solidFill>
                  <a:srgbClr val="00B0F0"/>
                </a:solidFill>
              </a:rPr>
              <a:t>цитоскелета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Актиновые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микрофиламенты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окрашены в </a:t>
            </a:r>
            <a:r>
              <a:rPr lang="ru-RU" sz="2000" dirty="0">
                <a:solidFill>
                  <a:srgbClr val="FF0000"/>
                </a:solidFill>
              </a:rPr>
              <a:t>красный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00B050"/>
                </a:solidFill>
              </a:rPr>
              <a:t>микротрубочки — в зелёный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00B0F0"/>
                </a:solidFill>
              </a:rPr>
              <a:t>ядра клеток — в голубой цвет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43100"/>
            <a:ext cx="5110063" cy="4366220"/>
          </a:xfrm>
        </p:spPr>
      </p:pic>
    </p:spTree>
    <p:extLst>
      <p:ext uri="{BB962C8B-B14F-4D97-AF65-F5344CB8AC3E}">
        <p14:creationId xmlns:p14="http://schemas.microsoft.com/office/powerpoint/2010/main" val="30728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микротрубочки, </a:t>
            </a:r>
            <a:r>
              <a:rPr lang="ru-RU" dirty="0" err="1">
                <a:solidFill>
                  <a:srgbClr val="FF0000"/>
                </a:solidFill>
              </a:rPr>
              <a:t>микрофиламенты</a:t>
            </a:r>
            <a:r>
              <a:rPr lang="ru-RU" dirty="0">
                <a:solidFill>
                  <a:srgbClr val="FF0000"/>
                </a:solidFill>
              </a:rPr>
              <a:t> и промежуточные </a:t>
            </a:r>
            <a:r>
              <a:rPr lang="ru-RU" dirty="0" err="1">
                <a:solidFill>
                  <a:srgbClr val="FF0000"/>
                </a:solidFill>
              </a:rPr>
              <a:t>филаменты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появлением электронного микроскопа быстро выяснилось, что цитоплазма клетки организована гораздо сложнее, чем предполагалось ранее, и что между органеллами, окруженными мембраной, и мелкими органеллами вроде рибосом и центриолей существует четкое разделение труда. Позже удалось выявить и еще более тонкую структуру в матриксе цитоплазмы, который до того представлялся совсем бесструктурным. Здесь была обнаружена сложная сеть фибрилл. Среди них можно было различить по меньшей мере три типа: </a:t>
            </a:r>
            <a:r>
              <a:rPr lang="ru-RU" sz="26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микротрубочки, </a:t>
            </a:r>
            <a:r>
              <a:rPr lang="ru-RU" sz="26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микрофиламенты</a:t>
            </a:r>
            <a:r>
              <a:rPr lang="ru-RU" sz="26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промежуточные </a:t>
            </a:r>
            <a:r>
              <a:rPr lang="ru-RU" sz="26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филаменты</a:t>
            </a:r>
            <a:r>
              <a:rPr lang="ru-RU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Их функции связаны с движением клеток или с внутриклеточным движением, а также со способностью клеток поддерживать свою форму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368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Подведем итоги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7800"/>
            <a:ext cx="7269559" cy="5221560"/>
          </a:xfrm>
        </p:spPr>
      </p:pic>
    </p:spTree>
    <p:extLst>
      <p:ext uri="{BB962C8B-B14F-4D97-AF65-F5344CB8AC3E}">
        <p14:creationId xmlns:p14="http://schemas.microsoft.com/office/powerpoint/2010/main" val="8147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776864" cy="6480720"/>
          </a:xfrm>
        </p:spPr>
      </p:pic>
    </p:spTree>
    <p:extLst>
      <p:ext uri="{BB962C8B-B14F-4D97-AF65-F5344CB8AC3E}">
        <p14:creationId xmlns:p14="http://schemas.microsoft.com/office/powerpoint/2010/main" val="1249223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7" y="64042"/>
            <a:ext cx="8056805" cy="67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происходит рост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 Растут микротрубочки с одного конца </a:t>
            </a:r>
            <a:r>
              <a:rPr lang="ru-RU" dirty="0">
                <a:solidFill>
                  <a:srgbClr val="00B050"/>
                </a:solidFill>
              </a:rPr>
              <a:t>путем добавления </a:t>
            </a:r>
            <a:r>
              <a:rPr lang="ru-RU" dirty="0" err="1">
                <a:solidFill>
                  <a:srgbClr val="00B050"/>
                </a:solidFill>
              </a:rPr>
              <a:t>тубулиновых</a:t>
            </a:r>
            <a:r>
              <a:rPr lang="ru-RU" dirty="0">
                <a:solidFill>
                  <a:srgbClr val="00B050"/>
                </a:solidFill>
              </a:rPr>
              <a:t> субъединиц</a:t>
            </a:r>
            <a:r>
              <a:rPr lang="ru-RU" dirty="0"/>
              <a:t>. Этот рост прекращается под влиянием некоторых химических веществ, в частности под влиянием </a:t>
            </a:r>
            <a:r>
              <a:rPr lang="ru-RU" b="1" dirty="0"/>
              <a:t>колхицина</a:t>
            </a:r>
            <a:r>
              <a:rPr lang="ru-RU" dirty="0"/>
              <a:t>, который используют при изучении функций микротрубочек. Рост, видимо, может начаться лишь при наличии матрицы; есть основания думать, что роль таких матриц играют какие-то очень мелкие кольцевые структуры, которые были выделены из клеток и которые, как выяснилось, состоят из </a:t>
            </a:r>
            <a:r>
              <a:rPr lang="ru-RU" dirty="0" err="1"/>
              <a:t>тубулиновых</a:t>
            </a:r>
            <a:r>
              <a:rPr lang="ru-RU" dirty="0"/>
              <a:t> субъединиц. В животных клетках ту же функцию выполняют, очевидно, и центриоли, в связи с чем их иногда называют центрами организации микротрубочек. </a:t>
            </a:r>
            <a:r>
              <a:rPr lang="ru-RU" dirty="0">
                <a:solidFill>
                  <a:srgbClr val="0070C0"/>
                </a:solidFill>
              </a:rPr>
              <a:t>Центриоли содержат короткие микротрубочки</a:t>
            </a:r>
          </a:p>
        </p:txBody>
      </p:sp>
    </p:spTree>
    <p:extLst>
      <p:ext uri="{BB962C8B-B14F-4D97-AF65-F5344CB8AC3E}">
        <p14:creationId xmlns:p14="http://schemas.microsoft.com/office/powerpoint/2010/main" val="4123158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Внутриклеточный транспорт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 Микротрубочки участвуют также в перемещении других клеточных органелл, например пузырьков </a:t>
            </a:r>
            <a:r>
              <a:rPr lang="ru-RU" dirty="0" err="1"/>
              <a:t>Гольджи</a:t>
            </a:r>
            <a:r>
              <a:rPr lang="ru-RU" dirty="0"/>
              <a:t>, которые с их помощью направляются к формирующейся клеточной </a:t>
            </a:r>
            <a:r>
              <a:rPr lang="ru-RU" dirty="0" smtClean="0"/>
              <a:t>пластинке. </a:t>
            </a:r>
            <a:r>
              <a:rPr lang="ru-RU" dirty="0"/>
              <a:t>В клетках идет непрерывный транспорт пузырьков </a:t>
            </a:r>
            <a:r>
              <a:rPr lang="ru-RU" dirty="0" err="1"/>
              <a:t>Гольджи</a:t>
            </a:r>
            <a:r>
              <a:rPr lang="ru-RU" dirty="0"/>
              <a:t> и наряду с ним транспорт пузырьков, </a:t>
            </a:r>
            <a:r>
              <a:rPr lang="ru-RU" dirty="0">
                <a:solidFill>
                  <a:srgbClr val="0070C0"/>
                </a:solidFill>
              </a:rPr>
              <a:t>отпочковывающихся от ЭР и перемещающихся к аппарату </a:t>
            </a:r>
            <a:r>
              <a:rPr lang="ru-RU" dirty="0" err="1">
                <a:solidFill>
                  <a:srgbClr val="0070C0"/>
                </a:solidFill>
              </a:rPr>
              <a:t>Гольджи</a:t>
            </a:r>
            <a:r>
              <a:rPr lang="ru-RU" dirty="0" smtClean="0"/>
              <a:t>.. </a:t>
            </a:r>
            <a:r>
              <a:rPr lang="ru-RU" dirty="0"/>
              <a:t>Такие перемещения могут быть упорядоченными или неупорядоченными; полагают, что они характерны почти для </a:t>
            </a:r>
            <a:r>
              <a:rPr lang="ru-RU" dirty="0">
                <a:solidFill>
                  <a:srgbClr val="00B050"/>
                </a:solidFill>
              </a:rPr>
              <a:t>всех клеточных органелл</a:t>
            </a:r>
            <a:r>
              <a:rPr lang="ru-RU" dirty="0"/>
              <a:t>. Перемещения приостанавливаются, если повреждена система микротрубочек. Сеть микротрубочек в клетках очень отчетливо выявляется с помощью метода </a:t>
            </a:r>
            <a:r>
              <a:rPr lang="ru-RU" b="1" dirty="0" err="1"/>
              <a:t>иммунофлуоресцентной</a:t>
            </a:r>
            <a:r>
              <a:rPr lang="ru-RU" dirty="0"/>
              <a:t> микроскопии, основанного на присоединении флуоресцентных маркеров к молекулам антител, специфически связывающихся с белком, распределение которого исследуется</a:t>
            </a:r>
          </a:p>
        </p:txBody>
      </p:sp>
    </p:spTree>
    <p:extLst>
      <p:ext uri="{BB962C8B-B14F-4D97-AF65-F5344CB8AC3E}">
        <p14:creationId xmlns:p14="http://schemas.microsoft.com/office/powerpoint/2010/main" val="3869093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bg2"/>
                </a:solidFill>
              </a:rPr>
              <a:t>Иммунофлуоресцентная</a:t>
            </a:r>
            <a:r>
              <a:rPr lang="ru-RU" sz="2800" i="1" dirty="0">
                <a:solidFill>
                  <a:schemeClr val="bg2"/>
                </a:solidFill>
              </a:rPr>
              <a:t> микрофотография, демонстрирующая распределение микротрубочек в клетке (фибробласте)</a:t>
            </a:r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4649318" cy="41479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57020"/>
            <a:ext cx="2629333" cy="22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bg2"/>
                </a:solidFill>
              </a:rPr>
              <a:t>Цитоскелет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Помимо перечисленных выше функций микротрубочки выполняют в клетках еще и пассивную структурную роль: эти длинные трубчатые, достаточно жесткие структуры образуют </a:t>
            </a:r>
            <a:r>
              <a:rPr lang="ru-RU" dirty="0">
                <a:solidFill>
                  <a:srgbClr val="C00000"/>
                </a:solidFill>
              </a:rPr>
              <a:t>опорную систему клетки</a:t>
            </a:r>
            <a:r>
              <a:rPr lang="ru-RU" dirty="0"/>
              <a:t>, своего рода </a:t>
            </a:r>
            <a:r>
              <a:rPr lang="ru-RU" dirty="0" err="1"/>
              <a:t>цитоскелет</a:t>
            </a:r>
            <a:r>
              <a:rPr lang="ru-RU" dirty="0"/>
              <a:t>. Они способствуют определению формы клетки в процессе дифференцировки и поддержанию формы дифференцированных клеток; нередко они располагаются в зоне, непосредственно примыкающей к плазматической мембране. В аксонах нервных клеток имеются, например, продольно располагающиеся пучки микротрубочек (возможно, они участвуют также и в транспорте вдоль аксона). Отмечено, что животные клетки, в которых система микротрубочек повреждена, принимают сферическую форму. В растительных клетках расположение микротрубочек соответствует расположению целлюлозных волокон, отлагающихся при построении клеточной стенки; таким образом, микротрубочки косвенно определяют форму клетки.</a:t>
            </a:r>
          </a:p>
        </p:txBody>
      </p:sp>
    </p:spTree>
    <p:extLst>
      <p:ext uri="{BB962C8B-B14F-4D97-AF65-F5344CB8AC3E}">
        <p14:creationId xmlns:p14="http://schemas.microsoft.com/office/powerpoint/2010/main" val="34713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3DC031-D0CE-4EAF-B39F-29F37173C919}"/>
</file>

<file path=customXml/itemProps2.xml><?xml version="1.0" encoding="utf-8"?>
<ds:datastoreItem xmlns:ds="http://schemas.openxmlformats.org/officeDocument/2006/customXml" ds:itemID="{37611974-B87F-490D-B03B-834205DD56CF}"/>
</file>

<file path=customXml/itemProps3.xml><?xml version="1.0" encoding="utf-8"?>
<ds:datastoreItem xmlns:ds="http://schemas.openxmlformats.org/officeDocument/2006/customXml" ds:itemID="{B36AC543-9346-450A-97F4-B0D591C01847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</TotalTime>
  <Words>460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Микротрубочки Микрофиламенты  </vt:lpstr>
      <vt:lpstr>микротрубочки, микрофиламенты и промежуточные филаменты</vt:lpstr>
      <vt:lpstr>Презентация PowerPoint</vt:lpstr>
      <vt:lpstr>Презентация PowerPoint</vt:lpstr>
      <vt:lpstr>Презентация PowerPoint</vt:lpstr>
      <vt:lpstr>Как происходит рост</vt:lpstr>
      <vt:lpstr>Внутриклеточный транспорт</vt:lpstr>
      <vt:lpstr>Иммунофлуоресцентная микрофотография, демонстрирующая распределение микротрубочек в клетке (фибробласте)</vt:lpstr>
      <vt:lpstr>Цитоскелет</vt:lpstr>
      <vt:lpstr>Микротрубочке в клетке</vt:lpstr>
      <vt:lpstr>Презентация PowerPoint</vt:lpstr>
      <vt:lpstr>Презентация PowerPoint</vt:lpstr>
      <vt:lpstr>Микрофиламенты </vt:lpstr>
      <vt:lpstr>Презентация PowerPoint</vt:lpstr>
      <vt:lpstr>Микрофиламенты</vt:lpstr>
      <vt:lpstr>Электронная фотография микрофиламентов</vt:lpstr>
      <vt:lpstr>Презентация PowerPoint</vt:lpstr>
      <vt:lpstr>Промежуточные филаменты </vt:lpstr>
      <vt:lpstr>Актиновые микрофиламенты окрашены в красный, микротрубочки — в зелёный, ядра клеток — в голубой цвет</vt:lpstr>
      <vt:lpstr>Подведем итоги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kafedra</cp:lastModifiedBy>
  <cp:revision>7</cp:revision>
  <dcterms:created xsi:type="dcterms:W3CDTF">2017-03-22T10:52:15Z</dcterms:created>
  <dcterms:modified xsi:type="dcterms:W3CDTF">2017-04-19T08:16:31Z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